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PT Sans Narrow"/>
      <p:regular r:id="rId20"/>
      <p:bold r:id="rId21"/>
    </p:embeddedFont>
    <p:embeddedFont>
      <p:font typeface="Open Sans"/>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TSansNarrow-regular.fntdata"/><Relationship Id="rId22" Type="http://schemas.openxmlformats.org/officeDocument/2006/relationships/font" Target="fonts/OpenSans-regular.fntdata"/><Relationship Id="rId21" Type="http://schemas.openxmlformats.org/officeDocument/2006/relationships/font" Target="fonts/PTSansNarrow-bold.fntdata"/><Relationship Id="rId24" Type="http://schemas.openxmlformats.org/officeDocument/2006/relationships/font" Target="fonts/OpenSans-italic.fntdata"/><Relationship Id="rId23" Type="http://schemas.openxmlformats.org/officeDocument/2006/relationships/font" Target="fonts/OpenSans-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Open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7921842530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7921842530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7921842530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7921842530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7921842530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7921842530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7b899fe77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7b899fe77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7b899fe779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7b899fe779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7921842530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7921842530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7921842530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7921842530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7921842530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7921842530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7921842530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7921842530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7921842530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7921842530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7921842530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7921842530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g7921842530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7921842530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7921842530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7921842530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751764"/>
            <a:ext cx="7136700" cy="1022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FAFSA Info</a:t>
            </a:r>
            <a:endParaRPr/>
          </a:p>
        </p:txBody>
      </p:sp>
      <p:sp>
        <p:nvSpPr>
          <p:cNvPr id="67" name="Google Shape;67;p13"/>
          <p:cNvSpPr txBox="1"/>
          <p:nvPr>
            <p:ph idx="1" type="subTitle"/>
          </p:nvPr>
        </p:nvSpPr>
        <p:spPr>
          <a:xfrm>
            <a:off x="2137225" y="2850039"/>
            <a:ext cx="48705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Free Application for Federal Student Aid</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2"/>
          <p:cNvSpPr txBox="1"/>
          <p:nvPr>
            <p:ph type="title"/>
          </p:nvPr>
        </p:nvSpPr>
        <p:spPr>
          <a:xfrm>
            <a:off x="311700" y="244275"/>
            <a:ext cx="8520600" cy="908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2400">
                <a:solidFill>
                  <a:srgbClr val="FF9900"/>
                </a:solidFill>
                <a:latin typeface="Open Sans"/>
                <a:ea typeface="Open Sans"/>
                <a:cs typeface="Open Sans"/>
                <a:sym typeface="Open Sans"/>
              </a:rPr>
              <a:t>My student is a US citizen but I’m not, so I can't file the FAFSA.</a:t>
            </a:r>
            <a:endParaRPr sz="2400">
              <a:solidFill>
                <a:srgbClr val="FF9900"/>
              </a:solidFill>
            </a:endParaRPr>
          </a:p>
        </p:txBody>
      </p:sp>
      <p:sp>
        <p:nvSpPr>
          <p:cNvPr id="121" name="Google Shape;121;p22"/>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000"/>
              <a:t>FALSE! If the student is a US citizen or eligible non-citizen, they can still complete the FAFSA. Parents who do NOT possess Social Security Numbers (SSN) will enter 000-00-0000 for their SSN when asked by FAFSA and proceed answering the remaining questions.</a:t>
            </a:r>
            <a:endParaRPr sz="3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3"/>
          <p:cNvSpPr txBox="1"/>
          <p:nvPr>
            <p:ph type="title"/>
          </p:nvPr>
        </p:nvSpPr>
        <p:spPr>
          <a:xfrm>
            <a:off x="311700" y="199975"/>
            <a:ext cx="8520600" cy="11733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3000">
                <a:solidFill>
                  <a:srgbClr val="FF9900"/>
                </a:solidFill>
                <a:latin typeface="Open Sans"/>
                <a:ea typeface="Open Sans"/>
                <a:cs typeface="Open Sans"/>
                <a:sym typeface="Open Sans"/>
              </a:rPr>
              <a:t>I make too much money to get financial aid.</a:t>
            </a:r>
            <a:endParaRPr sz="3000">
              <a:solidFill>
                <a:srgbClr val="FF9900"/>
              </a:solidFill>
            </a:endParaRPr>
          </a:p>
        </p:txBody>
      </p:sp>
      <p:sp>
        <p:nvSpPr>
          <p:cNvPr id="127" name="Google Shape;127;p23"/>
          <p:cNvSpPr txBox="1"/>
          <p:nvPr>
            <p:ph idx="1" type="body"/>
          </p:nvPr>
        </p:nvSpPr>
        <p:spPr>
          <a:xfrm>
            <a:off x="311700" y="1661250"/>
            <a:ext cx="8520600" cy="2907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000"/>
              <a:t>FALSE! There is no limit to the parents’ income for the HOPE Scholarship, Wilder Naifeh, or TN Promise; however, a student must complete the FAFSA to receive these awards.</a:t>
            </a:r>
            <a:endParaRPr sz="3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FAFSA Deadlines</a:t>
            </a:r>
            <a:endParaRPr/>
          </a:p>
        </p:txBody>
      </p:sp>
      <p:sp>
        <p:nvSpPr>
          <p:cNvPr id="133" name="Google Shape;133;p24"/>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t>For TN Promise, the deadline is Feb. 1st.</a:t>
            </a:r>
            <a:endParaRPr sz="3000"/>
          </a:p>
          <a:p>
            <a:pPr indent="0" lvl="0" marL="0" rtl="0" algn="l">
              <a:spcBef>
                <a:spcPts val="1600"/>
              </a:spcBef>
              <a:spcAft>
                <a:spcPts val="1600"/>
              </a:spcAft>
              <a:buNone/>
            </a:pPr>
            <a:r>
              <a:rPr lang="en" sz="3000"/>
              <a:t>For financial aid from colleges and universities, the sooner you file, the better your chances to receive money. Check individual schools’ websites for financial aid deadlines.</a:t>
            </a:r>
            <a:endParaRPr sz="3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9CB9C"/>
        </a:solidFill>
      </p:bgPr>
    </p:bg>
    <p:spTree>
      <p:nvGrpSpPr>
        <p:cNvPr id="137" name="Shape 137"/>
        <p:cNvGrpSpPr/>
        <p:nvPr/>
      </p:nvGrpSpPr>
      <p:grpSpPr>
        <a:xfrm>
          <a:off x="0" y="0"/>
          <a:ext cx="0" cy="0"/>
          <a:chOff x="0" y="0"/>
          <a:chExt cx="0" cy="0"/>
        </a:xfrm>
      </p:grpSpPr>
      <p:sp>
        <p:nvSpPr>
          <p:cNvPr id="138" name="Google Shape;138;p25"/>
          <p:cNvSpPr txBox="1"/>
          <p:nvPr>
            <p:ph idx="1" type="body"/>
          </p:nvPr>
        </p:nvSpPr>
        <p:spPr>
          <a:xfrm>
            <a:off x="123100" y="111450"/>
            <a:ext cx="8886600" cy="4440300"/>
          </a:xfrm>
          <a:prstGeom prst="rect">
            <a:avLst/>
          </a:prstGeom>
          <a:ln cap="flat" cmpd="sng" w="9525">
            <a:solidFill>
              <a:schemeClr val="accent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400"/>
              <a:t> </a:t>
            </a:r>
            <a:r>
              <a:rPr b="1" lang="en"/>
              <a:t>Financial Aid Resources</a:t>
            </a:r>
            <a:endParaRPr sz="1400"/>
          </a:p>
          <a:p>
            <a:pPr indent="-317500" lvl="0" marL="457200" rtl="0" algn="l">
              <a:spcBef>
                <a:spcPts val="1600"/>
              </a:spcBef>
              <a:spcAft>
                <a:spcPts val="0"/>
              </a:spcAft>
              <a:buSzPts val="1400"/>
              <a:buChar char="●"/>
            </a:pPr>
            <a:r>
              <a:rPr lang="en" sz="1400"/>
              <a:t>Planning for college, paying for college, and repaying student loans:  StudentAid.gov </a:t>
            </a:r>
            <a:endParaRPr sz="1400"/>
          </a:p>
          <a:p>
            <a:pPr indent="-317500" lvl="0" marL="457200" rtl="0" algn="l">
              <a:spcBef>
                <a:spcPts val="0"/>
              </a:spcBef>
              <a:spcAft>
                <a:spcPts val="0"/>
              </a:spcAft>
              <a:buSzPts val="1400"/>
              <a:buChar char="●"/>
            </a:pPr>
            <a:r>
              <a:rPr lang="en" sz="1400"/>
              <a:t>College Preparation Checklist—a student’s or parent’s first stop for information on academic and financial preparation:  StudentAid.gov/checklist </a:t>
            </a:r>
            <a:endParaRPr sz="1400"/>
          </a:p>
          <a:p>
            <a:pPr indent="-317500" lvl="0" marL="457200" rtl="0" algn="l">
              <a:spcBef>
                <a:spcPts val="0"/>
              </a:spcBef>
              <a:spcAft>
                <a:spcPts val="0"/>
              </a:spcAft>
              <a:buSzPts val="1400"/>
              <a:buChar char="●"/>
            </a:pPr>
            <a:r>
              <a:rPr lang="en" sz="1400"/>
              <a:t>Federal Student Aid at a Glance—quick glimpse outlining the federal student aid programs, eligibility criteria, and application tips:  StudentAid.gov/glance </a:t>
            </a:r>
            <a:endParaRPr sz="1400"/>
          </a:p>
          <a:p>
            <a:pPr indent="-317500" lvl="0" marL="457200" rtl="0" algn="l">
              <a:spcBef>
                <a:spcPts val="0"/>
              </a:spcBef>
              <a:spcAft>
                <a:spcPts val="0"/>
              </a:spcAft>
              <a:buSzPts val="1400"/>
              <a:buChar char="●"/>
            </a:pPr>
            <a:r>
              <a:rPr lang="en" sz="1400"/>
              <a:t>Avoiding Scams—finding financial aid without being a victim of fraud or identity theft: StudentAid.gov/scams </a:t>
            </a:r>
            <a:endParaRPr sz="1400"/>
          </a:p>
          <a:p>
            <a:pPr indent="-317500" lvl="0" marL="457200" rtl="0" algn="l">
              <a:spcBef>
                <a:spcPts val="0"/>
              </a:spcBef>
              <a:spcAft>
                <a:spcPts val="0"/>
              </a:spcAft>
              <a:buSzPts val="1400"/>
              <a:buChar char="●"/>
            </a:pPr>
            <a:r>
              <a:rPr lang="en" sz="1400"/>
              <a:t>Fact sheets, videos, and infographics on various financial aid topics:  StudentAid.gov/resources </a:t>
            </a:r>
            <a:endParaRPr sz="1400"/>
          </a:p>
          <a:p>
            <a:pPr indent="-317500" lvl="0" marL="457200" rtl="0" algn="l">
              <a:spcBef>
                <a:spcPts val="0"/>
              </a:spcBef>
              <a:spcAft>
                <a:spcPts val="0"/>
              </a:spcAft>
              <a:buSzPts val="1400"/>
              <a:buChar char="●"/>
            </a:pPr>
            <a:r>
              <a:rPr lang="en" sz="1400"/>
              <a:t>Online FAFSA and federal school codes:  fafsa.gov </a:t>
            </a:r>
            <a:endParaRPr sz="1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9CB9C"/>
        </a:solidFill>
      </p:bgPr>
    </p:bg>
    <p:spTree>
      <p:nvGrpSpPr>
        <p:cNvPr id="142" name="Shape 142"/>
        <p:cNvGrpSpPr/>
        <p:nvPr/>
      </p:nvGrpSpPr>
      <p:grpSpPr>
        <a:xfrm>
          <a:off x="0" y="0"/>
          <a:ext cx="0" cy="0"/>
          <a:chOff x="0" y="0"/>
          <a:chExt cx="0" cy="0"/>
        </a:xfrm>
      </p:grpSpPr>
      <p:sp>
        <p:nvSpPr>
          <p:cNvPr id="143" name="Google Shape;143;p26"/>
          <p:cNvSpPr txBox="1"/>
          <p:nvPr>
            <p:ph idx="1" type="body"/>
          </p:nvPr>
        </p:nvSpPr>
        <p:spPr>
          <a:xfrm>
            <a:off x="251675" y="169050"/>
            <a:ext cx="8520600" cy="4683000"/>
          </a:xfrm>
          <a:prstGeom prst="rect">
            <a:avLst/>
          </a:prstGeom>
        </p:spPr>
        <p:txBody>
          <a:bodyPr anchorCtr="0" anchor="t" bIns="91425" lIns="91425" spcFirstLastPara="1" rIns="91425" wrap="square" tIns="91425">
            <a:noAutofit/>
          </a:bodyPr>
          <a:lstStyle/>
          <a:p>
            <a:pPr indent="0" lvl="0" marL="457200" rtl="0" algn="ctr">
              <a:spcBef>
                <a:spcPts val="0"/>
              </a:spcBef>
              <a:spcAft>
                <a:spcPts val="0"/>
              </a:spcAft>
              <a:buNone/>
            </a:pPr>
            <a:r>
              <a:rPr b="1" lang="en"/>
              <a:t>More Financial Aid Resources</a:t>
            </a:r>
            <a:endParaRPr sz="1000"/>
          </a:p>
          <a:p>
            <a:pPr indent="-292100" lvl="0" marL="457200" rtl="0" algn="l">
              <a:spcBef>
                <a:spcPts val="1600"/>
              </a:spcBef>
              <a:spcAft>
                <a:spcPts val="0"/>
              </a:spcAft>
              <a:buSzPts val="1000"/>
              <a:buChar char="●"/>
            </a:pPr>
            <a:r>
              <a:rPr lang="en" sz="1400"/>
              <a:t>FSA ID information and registration:   StudentAid.gov/fsaid </a:t>
            </a:r>
            <a:endParaRPr sz="1400"/>
          </a:p>
          <a:p>
            <a:pPr indent="-317500" lvl="0" marL="457200" rtl="0" algn="l">
              <a:spcBef>
                <a:spcPts val="0"/>
              </a:spcBef>
              <a:spcAft>
                <a:spcPts val="0"/>
              </a:spcAft>
              <a:buSzPts val="1400"/>
              <a:buChar char="●"/>
            </a:pPr>
            <a:r>
              <a:rPr lang="en" sz="1400"/>
              <a:t>FAFSA4caster—early estimate of aid eligibility:   fafsa.gov </a:t>
            </a:r>
            <a:endParaRPr sz="1400"/>
          </a:p>
          <a:p>
            <a:pPr indent="-317500" lvl="0" marL="457200" rtl="0" algn="l">
              <a:spcBef>
                <a:spcPts val="0"/>
              </a:spcBef>
              <a:spcAft>
                <a:spcPts val="0"/>
              </a:spcAft>
              <a:buSzPts val="1400"/>
              <a:buChar char="●"/>
            </a:pPr>
            <a:r>
              <a:rPr lang="en" sz="1400"/>
              <a:t>Federal Student Aid’s Twitter feed:   www.Twitter.com/FAFSA </a:t>
            </a:r>
            <a:endParaRPr sz="1400"/>
          </a:p>
          <a:p>
            <a:pPr indent="-317500" lvl="0" marL="457200" rtl="0" algn="l">
              <a:spcBef>
                <a:spcPts val="0"/>
              </a:spcBef>
              <a:spcAft>
                <a:spcPts val="0"/>
              </a:spcAft>
              <a:buSzPts val="1400"/>
              <a:buChar char="●"/>
            </a:pPr>
            <a:r>
              <a:rPr lang="en" sz="1400"/>
              <a:t>Federal Student Aid’s YouTube site:    www.YouTube.com/FederalStudentAid </a:t>
            </a:r>
            <a:endParaRPr sz="1400"/>
          </a:p>
          <a:p>
            <a:pPr indent="-317500" lvl="0" marL="457200" rtl="0" algn="l">
              <a:spcBef>
                <a:spcPts val="0"/>
              </a:spcBef>
              <a:spcAft>
                <a:spcPts val="0"/>
              </a:spcAft>
              <a:buSzPts val="1400"/>
              <a:buChar char="●"/>
            </a:pPr>
            <a:r>
              <a:rPr lang="en" sz="1400"/>
              <a:t>Federal Student Aid’s Facebook page:    www.Facebook.com/FederalStudentAid </a:t>
            </a:r>
            <a:endParaRPr sz="1400"/>
          </a:p>
          <a:p>
            <a:pPr indent="0" lvl="0" marL="0" rtl="0" algn="ctr">
              <a:spcBef>
                <a:spcPts val="1600"/>
              </a:spcBef>
              <a:spcAft>
                <a:spcPts val="0"/>
              </a:spcAft>
              <a:buNone/>
            </a:pPr>
            <a:r>
              <a:rPr b="1" lang="en" sz="1400"/>
              <a:t>Contacts For Students and Parents</a:t>
            </a:r>
            <a:endParaRPr b="1" sz="1400"/>
          </a:p>
          <a:p>
            <a:pPr indent="-317500" lvl="0" marL="457200" rtl="0" algn="l">
              <a:spcBef>
                <a:spcPts val="1600"/>
              </a:spcBef>
              <a:spcAft>
                <a:spcPts val="0"/>
              </a:spcAft>
              <a:buSzPts val="1400"/>
              <a:buChar char="●"/>
            </a:pPr>
            <a:r>
              <a:rPr lang="en" sz="1400"/>
              <a:t>Email:   studentaid@ed.gov </a:t>
            </a:r>
            <a:endParaRPr sz="1400"/>
          </a:p>
          <a:p>
            <a:pPr indent="-317500" lvl="0" marL="457200" rtl="0" algn="l">
              <a:spcBef>
                <a:spcPts val="0"/>
              </a:spcBef>
              <a:spcAft>
                <a:spcPts val="0"/>
              </a:spcAft>
              <a:buSzPts val="1400"/>
              <a:buChar char="●"/>
            </a:pPr>
            <a:r>
              <a:rPr lang="en" sz="1400"/>
              <a:t>Toll-free number for questions about federal student aid:   1-800-4-FED-AID (1-800-433-3243) </a:t>
            </a:r>
            <a:endParaRPr sz="1400"/>
          </a:p>
          <a:p>
            <a:pPr indent="-317500" lvl="0" marL="457200" rtl="0" algn="l">
              <a:spcBef>
                <a:spcPts val="0"/>
              </a:spcBef>
              <a:spcAft>
                <a:spcPts val="0"/>
              </a:spcAft>
              <a:buSzPts val="1400"/>
              <a:buChar char="●"/>
            </a:pPr>
            <a:r>
              <a:rPr lang="en" sz="1400"/>
              <a:t>TTY (for the hearing impaired):    1-800-730-8913 </a:t>
            </a:r>
            <a:endParaRPr sz="1400"/>
          </a:p>
          <a:p>
            <a:pPr indent="-317500" lvl="0" marL="457200" rtl="0" algn="l">
              <a:spcBef>
                <a:spcPts val="0"/>
              </a:spcBef>
              <a:spcAft>
                <a:spcPts val="0"/>
              </a:spcAft>
              <a:buSzPts val="1400"/>
              <a:buChar char="●"/>
            </a:pPr>
            <a:r>
              <a:rPr lang="en" sz="1400"/>
              <a:t>Toll number:    334-523-2691</a:t>
            </a:r>
            <a:endParaRPr sz="1400"/>
          </a:p>
          <a:p>
            <a:pPr indent="0" lvl="0" marL="0" rtl="0" algn="l">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the FAFSA?</a:t>
            </a:r>
            <a:endParaRPr/>
          </a:p>
        </p:txBody>
      </p:sp>
      <p:sp>
        <p:nvSpPr>
          <p:cNvPr id="73" name="Google Shape;73;p14"/>
          <p:cNvSpPr txBox="1"/>
          <p:nvPr>
            <p:ph idx="1" type="body"/>
          </p:nvPr>
        </p:nvSpPr>
        <p:spPr>
          <a:xfrm>
            <a:off x="311700" y="1266325"/>
            <a:ext cx="8520600" cy="3572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t>The Free Application for Federal Student Aid (FAFSA) is the application that students must complete to be considered for financial aid. Financial aid is money for college that comes in the form of grants, scholarships, loans and/or work-study. Financial aid comes from many sources—the federal and state government, the college, and/or outside organizations. </a:t>
            </a:r>
            <a:r>
              <a:rPr lang="en" sz="2400" u="sng"/>
              <a:t>The FAFSA is the key that unlocks all of these funding sources. </a:t>
            </a:r>
            <a:endParaRPr sz="2400" u="sng"/>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5"/>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is Required!</a:t>
            </a:r>
            <a:endParaRPr/>
          </a:p>
        </p:txBody>
      </p:sp>
      <p:sp>
        <p:nvSpPr>
          <p:cNvPr id="79" name="Google Shape;79;p15"/>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400"/>
              <a:t>Most institutions require that students complete the FAFSA to be considered for all types of financial aid. In Tennessee, you must complete the FAFSA to be considered for the HOPE Scholarship or TN Promise.</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is Free!</a:t>
            </a:r>
            <a:endParaRPr/>
          </a:p>
        </p:txBody>
      </p:sp>
      <p:sp>
        <p:nvSpPr>
          <p:cNvPr id="85" name="Google Shape;85;p16"/>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000"/>
              <a:t>You should never pay to file the FAFSA. If you need help completing the FAFSA, contact your  high school counselor or the college where you plan to attend.</a:t>
            </a: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7"/>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is Easy!</a:t>
            </a:r>
            <a:endParaRPr/>
          </a:p>
        </p:txBody>
      </p:sp>
      <p:sp>
        <p:nvSpPr>
          <p:cNvPr id="91" name="Google Shape;91;p17"/>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000"/>
              <a:t>The FAFSA can easily be completed on FAFSA.gov, or you can download the myStudentAid app from the Apple App store (iOS) or Google Play (Android).</a:t>
            </a:r>
            <a:endParaRPr sz="3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8"/>
          <p:cNvSpPr txBox="1"/>
          <p:nvPr>
            <p:ph type="title"/>
          </p:nvPr>
        </p:nvSpPr>
        <p:spPr>
          <a:xfrm>
            <a:off x="243700" y="166775"/>
            <a:ext cx="9463200" cy="1228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 sz="2400">
                <a:solidFill>
                  <a:srgbClr val="FF9900"/>
                </a:solidFill>
                <a:latin typeface="Arial"/>
                <a:ea typeface="Arial"/>
                <a:cs typeface="Arial"/>
                <a:sym typeface="Arial"/>
              </a:rPr>
              <a:t>To complete the Free Application for Federal Student Aid (FAFSA), you will need:</a:t>
            </a:r>
            <a:endParaRPr sz="2400">
              <a:solidFill>
                <a:srgbClr val="FF9900"/>
              </a:solidFill>
              <a:latin typeface="Arial"/>
              <a:ea typeface="Arial"/>
              <a:cs typeface="Arial"/>
              <a:sym typeface="Arial"/>
            </a:endParaRPr>
          </a:p>
          <a:p>
            <a:pPr indent="0" lvl="0" marL="0" rtl="0" algn="l">
              <a:spcBef>
                <a:spcPts val="1200"/>
              </a:spcBef>
              <a:spcAft>
                <a:spcPts val="0"/>
              </a:spcAft>
              <a:buNone/>
            </a:pPr>
            <a:r>
              <a:t/>
            </a:r>
            <a:endParaRPr/>
          </a:p>
        </p:txBody>
      </p:sp>
      <p:sp>
        <p:nvSpPr>
          <p:cNvPr id="97" name="Google Shape;97;p18"/>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42900" lvl="0" marL="457200" rtl="0" algn="l">
              <a:spcBef>
                <a:spcPts val="1200"/>
              </a:spcBef>
              <a:spcAft>
                <a:spcPts val="0"/>
              </a:spcAft>
              <a:buClr>
                <a:srgbClr val="000000"/>
              </a:buClr>
              <a:buSzPts val="1800"/>
              <a:buFont typeface="Arial"/>
              <a:buChar char="●"/>
            </a:pPr>
            <a:r>
              <a:rPr lang="en">
                <a:solidFill>
                  <a:srgbClr val="000000"/>
                </a:solidFill>
                <a:latin typeface="Arial"/>
                <a:ea typeface="Arial"/>
                <a:cs typeface="Arial"/>
                <a:sym typeface="Arial"/>
              </a:rPr>
              <a:t>Your Social Security Number</a:t>
            </a:r>
            <a:endParaRPr>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Your Alien Registration Number (if you are not a U.S. citizen)</a:t>
            </a:r>
            <a:endParaRPr>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Your federal income tax returns, W-2s, and other records of money earned. (</a:t>
            </a:r>
            <a:r>
              <a:rPr b="1" lang="en">
                <a:solidFill>
                  <a:srgbClr val="000000"/>
                </a:solidFill>
                <a:latin typeface="Arial"/>
                <a:ea typeface="Arial"/>
                <a:cs typeface="Arial"/>
                <a:sym typeface="Arial"/>
              </a:rPr>
              <a:t>Note:</a:t>
            </a:r>
            <a:r>
              <a:rPr lang="en">
                <a:solidFill>
                  <a:srgbClr val="000000"/>
                </a:solidFill>
                <a:latin typeface="Arial"/>
                <a:ea typeface="Arial"/>
                <a:cs typeface="Arial"/>
                <a:sym typeface="Arial"/>
              </a:rPr>
              <a:t> You may be able to transfer your federal tax return information into your FAFSA using the IRS Data Retrieval Tool.)</a:t>
            </a:r>
            <a:endParaRPr>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Bank statements and records of investments (if applicable)</a:t>
            </a:r>
            <a:endParaRPr>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Records of untaxed income (if applicable)</a:t>
            </a:r>
            <a:endParaRPr>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A FSA ID to sign electronically.</a:t>
            </a:r>
            <a:endParaRPr>
              <a:solidFill>
                <a:srgbClr val="000000"/>
              </a:solidFill>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19"/>
          <p:cNvSpPr txBox="1"/>
          <p:nvPr>
            <p:ph type="title"/>
          </p:nvPr>
        </p:nvSpPr>
        <p:spPr>
          <a:xfrm>
            <a:off x="311700" y="211050"/>
            <a:ext cx="8520600" cy="941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FAFSA Myths</a:t>
            </a:r>
            <a:endParaRPr/>
          </a:p>
        </p:txBody>
      </p:sp>
      <p:sp>
        <p:nvSpPr>
          <p:cNvPr id="103" name="Google Shape;103;p19"/>
          <p:cNvSpPr txBox="1"/>
          <p:nvPr>
            <p:ph idx="1" type="body"/>
          </p:nvPr>
        </p:nvSpPr>
        <p:spPr>
          <a:xfrm>
            <a:off x="311700" y="920400"/>
            <a:ext cx="8520600" cy="388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400"/>
              <a:t>My student is going to pay for their own college. My information is not needed for the FAFSA.</a:t>
            </a:r>
            <a:r>
              <a:rPr lang="en" sz="2400"/>
              <a:t> </a:t>
            </a:r>
            <a:endParaRPr sz="2400"/>
          </a:p>
          <a:p>
            <a:pPr indent="0" lvl="0" marL="0" rtl="0" algn="l">
              <a:spcBef>
                <a:spcPts val="1600"/>
              </a:spcBef>
              <a:spcAft>
                <a:spcPts val="1600"/>
              </a:spcAft>
              <a:buNone/>
            </a:pPr>
            <a:r>
              <a:rPr lang="en" sz="2400"/>
              <a:t>FALSE! </a:t>
            </a:r>
            <a:r>
              <a:rPr lang="en" sz="2400" u="sng"/>
              <a:t>The FAFSA requires parental information.</a:t>
            </a:r>
            <a:r>
              <a:rPr lang="en" sz="2400"/>
              <a:t> Unless the student has an extremely special circumstance, parental information will be required to complete the FAFSA. Without this information, the FAFSA will be incomplete, and the student will not be able to receive financial aid.</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20"/>
          <p:cNvSpPr txBox="1"/>
          <p:nvPr>
            <p:ph type="title"/>
          </p:nvPr>
        </p:nvSpPr>
        <p:spPr>
          <a:xfrm>
            <a:off x="311700" y="155700"/>
            <a:ext cx="8520600" cy="1110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3000">
                <a:latin typeface="Open Sans"/>
                <a:ea typeface="Open Sans"/>
                <a:cs typeface="Open Sans"/>
                <a:sym typeface="Open Sans"/>
              </a:rPr>
              <a:t>I don’t file taxes so I can’t complete the FAFSA. </a:t>
            </a:r>
            <a:endParaRPr sz="3000"/>
          </a:p>
        </p:txBody>
      </p:sp>
      <p:sp>
        <p:nvSpPr>
          <p:cNvPr id="109" name="Google Shape;109;p20"/>
          <p:cNvSpPr txBox="1"/>
          <p:nvPr>
            <p:ph idx="1" type="body"/>
          </p:nvPr>
        </p:nvSpPr>
        <p:spPr>
          <a:xfrm>
            <a:off x="311700" y="1572700"/>
            <a:ext cx="8520600" cy="299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000"/>
              <a:t>FALSE! If your parents did not file taxes for 2018 because they were not required to file (e.g. disabled, unemployed), they will select “Not Going to File” when asked by FAFSA and proceed answering the remaining questions.</a:t>
            </a:r>
            <a:endParaRPr sz="3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21"/>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I’ll get audited by the IRS if I complete the FAFSA.</a:t>
            </a:r>
            <a:endParaRPr/>
          </a:p>
        </p:txBody>
      </p:sp>
      <p:sp>
        <p:nvSpPr>
          <p:cNvPr id="115" name="Google Shape;115;p21"/>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3600"/>
              <a:t>FALSE! While the FAFSA does ask for IRS tax information, completing the FAFSA does not increase your chances of being audited.</a:t>
            </a:r>
            <a:r>
              <a:rPr lang="en" sz="3000"/>
              <a:t> </a:t>
            </a:r>
            <a:endParaRPr sz="3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